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8" r:id="rId4"/>
    <p:sldId id="259" r:id="rId5"/>
    <p:sldId id="264" r:id="rId6"/>
    <p:sldId id="265" r:id="rId7"/>
    <p:sldId id="260" r:id="rId8"/>
    <p:sldId id="266" r:id="rId9"/>
    <p:sldId id="261" r:id="rId10"/>
    <p:sldId id="262"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90" d="100"/>
          <a:sy n="90" d="100"/>
        </p:scale>
        <p:origin x="35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C036777-895E-4B9D-A35A-DBD386939AA4}" type="datetimeFigureOut">
              <a:rPr lang="en-IN" smtClean="0"/>
              <a:t>02-09-2025</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2834045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C036777-895E-4B9D-A35A-DBD386939AA4}" type="datetimeFigureOut">
              <a:rPr lang="en-IN" smtClean="0"/>
              <a:t>02-09-2025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326313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036777-895E-4B9D-A35A-DBD386939AA4}" type="datetimeFigureOut">
              <a:rPr lang="en-IN" smtClean="0"/>
              <a:t>02-09-2025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1934593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036777-895E-4B9D-A35A-DBD386939AA4}" type="datetimeFigureOut">
              <a:rPr lang="en-IN" smtClean="0"/>
              <a:t>02-09-2025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6342419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036777-895E-4B9D-A35A-DBD386939AA4}" type="datetimeFigureOut">
              <a:rPr lang="en-IN" smtClean="0"/>
              <a:t>02-09-2025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7683822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036777-895E-4B9D-A35A-DBD386939AA4}" type="datetimeFigureOut">
              <a:rPr lang="en-IN" smtClean="0"/>
              <a:t>02-09-2025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12277658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036777-895E-4B9D-A35A-DBD386939AA4}" type="datetimeFigureOut">
              <a:rPr lang="en-IN" smtClean="0"/>
              <a:t>02-09-2025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18206066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036777-895E-4B9D-A35A-DBD386939AA4}" type="datetimeFigureOut">
              <a:rPr lang="en-IN" smtClean="0"/>
              <a:t>02-09-2025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40366077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036777-895E-4B9D-A35A-DBD386939AA4}" type="datetimeFigureOut">
              <a:rPr lang="en-IN" smtClean="0"/>
              <a:t>02-09-2025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2505600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036777-895E-4B9D-A35A-DBD386939AA4}" type="datetimeFigureOut">
              <a:rPr lang="en-IN" smtClean="0"/>
              <a:t>02-09-2025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198565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036777-895E-4B9D-A35A-DBD386939AA4}" type="datetimeFigureOut">
              <a:rPr lang="en-IN" smtClean="0"/>
              <a:t>02-09-2025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3233070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C036777-895E-4B9D-A35A-DBD386939AA4}" type="datetimeFigureOut">
              <a:rPr lang="en-IN" smtClean="0"/>
              <a:t>02-09-2025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4106943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C036777-895E-4B9D-A35A-DBD386939AA4}" type="datetimeFigureOut">
              <a:rPr lang="en-IN" smtClean="0"/>
              <a:t>02-09-2025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33793937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C036777-895E-4B9D-A35A-DBD386939AA4}" type="datetimeFigureOut">
              <a:rPr lang="en-IN" smtClean="0"/>
              <a:t>02-09-2025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2830048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036777-895E-4B9D-A35A-DBD386939AA4}" type="datetimeFigureOut">
              <a:rPr lang="en-IN" smtClean="0"/>
              <a:t>02-09-2025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51840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C036777-895E-4B9D-A35A-DBD386939AA4}" type="datetimeFigureOut">
              <a:rPr lang="en-IN" smtClean="0"/>
              <a:t>02-09-2025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1589660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C036777-895E-4B9D-A35A-DBD386939AA4}" type="datetimeFigureOut">
              <a:rPr lang="en-IN" smtClean="0"/>
              <a:t>02-09-2025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ED70B84-428C-4B4E-99BE-3651077D6F6D}" type="slidenum">
              <a:rPr lang="en-IN" smtClean="0"/>
              <a:t>‹#›</a:t>
            </a:fld>
            <a:endParaRPr lang="en-IN"/>
          </a:p>
        </p:txBody>
      </p:sp>
    </p:spTree>
    <p:extLst>
      <p:ext uri="{BB962C8B-B14F-4D97-AF65-F5344CB8AC3E}">
        <p14:creationId xmlns:p14="http://schemas.microsoft.com/office/powerpoint/2010/main" val="12555354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C036777-895E-4B9D-A35A-DBD386939AA4}" type="datetimeFigureOut">
              <a:rPr lang="en-IN" smtClean="0"/>
              <a:t>02-09-2025</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ED70B84-428C-4B4E-99BE-3651077D6F6D}" type="slidenum">
              <a:rPr lang="en-IN" smtClean="0"/>
              <a:t>‹#›</a:t>
            </a:fld>
            <a:endParaRPr lang="en-IN"/>
          </a:p>
        </p:txBody>
      </p:sp>
    </p:spTree>
    <p:extLst>
      <p:ext uri="{BB962C8B-B14F-4D97-AF65-F5344CB8AC3E}">
        <p14:creationId xmlns:p14="http://schemas.microsoft.com/office/powerpoint/2010/main" val="397689422"/>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AC5ED-E255-0831-340F-A296EA15E575}"/>
              </a:ext>
            </a:extLst>
          </p:cNvPr>
          <p:cNvSpPr>
            <a:spLocks noGrp="1"/>
          </p:cNvSpPr>
          <p:nvPr>
            <p:ph type="ctrTitle"/>
          </p:nvPr>
        </p:nvSpPr>
        <p:spPr>
          <a:xfrm>
            <a:off x="2379133" y="0"/>
            <a:ext cx="8779934" cy="1642533"/>
          </a:xfrm>
        </p:spPr>
        <p:txBody>
          <a:bodyPr>
            <a:normAutofit/>
          </a:bodyPr>
          <a:lstStyle/>
          <a:p>
            <a:pPr algn="ctr"/>
            <a:r>
              <a:rPr lang="en-IN" u="sng" dirty="0"/>
              <a:t>MINI - PROJECT</a:t>
            </a:r>
          </a:p>
        </p:txBody>
      </p:sp>
      <p:sp>
        <p:nvSpPr>
          <p:cNvPr id="3" name="Subtitle 2">
            <a:extLst>
              <a:ext uri="{FF2B5EF4-FFF2-40B4-BE49-F238E27FC236}">
                <a16:creationId xmlns:a16="http://schemas.microsoft.com/office/drawing/2014/main" id="{7D647039-F0E9-1E75-1556-AC37ADC4E22D}"/>
              </a:ext>
            </a:extLst>
          </p:cNvPr>
          <p:cNvSpPr>
            <a:spLocks noGrp="1"/>
          </p:cNvSpPr>
          <p:nvPr>
            <p:ph type="subTitle" idx="1"/>
          </p:nvPr>
        </p:nvSpPr>
        <p:spPr>
          <a:xfrm>
            <a:off x="4267200" y="2429933"/>
            <a:ext cx="6815666" cy="3302000"/>
          </a:xfrm>
        </p:spPr>
        <p:txBody>
          <a:bodyPr>
            <a:noAutofit/>
          </a:bodyPr>
          <a:lstStyle/>
          <a:p>
            <a:pPr algn="l"/>
            <a:r>
              <a:rPr lang="en-IN" sz="2400" dirty="0"/>
              <a:t>Name – Kavya Bhuva</a:t>
            </a:r>
          </a:p>
          <a:p>
            <a:pPr algn="l"/>
            <a:r>
              <a:rPr lang="en-IN" sz="2400" dirty="0"/>
              <a:t>		  Devanshi </a:t>
            </a:r>
            <a:r>
              <a:rPr lang="en-IN" sz="2400" dirty="0" err="1"/>
              <a:t>Sojitra</a:t>
            </a:r>
            <a:endParaRPr lang="en-IN" sz="2400" dirty="0"/>
          </a:p>
          <a:p>
            <a:pPr algn="l"/>
            <a:r>
              <a:rPr lang="en-IN" sz="2400" dirty="0"/>
              <a:t>Er no. – 92300527006</a:t>
            </a:r>
          </a:p>
          <a:p>
            <a:pPr algn="l"/>
            <a:r>
              <a:rPr lang="en-IN" sz="2400" dirty="0"/>
              <a:t>		 92300527005</a:t>
            </a:r>
          </a:p>
          <a:p>
            <a:pPr algn="l"/>
            <a:r>
              <a:rPr lang="en-IN" sz="2400" dirty="0"/>
              <a:t>Class – BCA 5(D)</a:t>
            </a:r>
          </a:p>
          <a:p>
            <a:pPr algn="l"/>
            <a:r>
              <a:rPr lang="en-IN" sz="2400" dirty="0"/>
              <a:t>Submitted to – Dipak Sir </a:t>
            </a:r>
          </a:p>
        </p:txBody>
      </p:sp>
    </p:spTree>
    <p:extLst>
      <p:ext uri="{BB962C8B-B14F-4D97-AF65-F5344CB8AC3E}">
        <p14:creationId xmlns:p14="http://schemas.microsoft.com/office/powerpoint/2010/main" val="823241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100BA-0249-7093-FB05-313087115B9E}"/>
              </a:ext>
            </a:extLst>
          </p:cNvPr>
          <p:cNvSpPr>
            <a:spLocks noGrp="1"/>
          </p:cNvSpPr>
          <p:nvPr>
            <p:ph type="title"/>
          </p:nvPr>
        </p:nvSpPr>
        <p:spPr>
          <a:xfrm>
            <a:off x="1196443" y="262466"/>
            <a:ext cx="10018713" cy="1752599"/>
          </a:xfrm>
        </p:spPr>
        <p:txBody>
          <a:bodyPr/>
          <a:lstStyle/>
          <a:p>
            <a:r>
              <a:rPr lang="en-IN" u="sng" dirty="0"/>
              <a:t>CONCLUSION</a:t>
            </a:r>
          </a:p>
        </p:txBody>
      </p:sp>
      <p:sp>
        <p:nvSpPr>
          <p:cNvPr id="3" name="Content Placeholder 2">
            <a:extLst>
              <a:ext uri="{FF2B5EF4-FFF2-40B4-BE49-F238E27FC236}">
                <a16:creationId xmlns:a16="http://schemas.microsoft.com/office/drawing/2014/main" id="{D11978B0-78D3-3BE4-58A0-3DDA8525ECDE}"/>
              </a:ext>
            </a:extLst>
          </p:cNvPr>
          <p:cNvSpPr>
            <a:spLocks noGrp="1"/>
          </p:cNvSpPr>
          <p:nvPr>
            <p:ph idx="1"/>
          </p:nvPr>
        </p:nvSpPr>
        <p:spPr>
          <a:xfrm>
            <a:off x="1746777" y="1667933"/>
            <a:ext cx="10018713" cy="4411134"/>
          </a:xfrm>
        </p:spPr>
        <p:txBody>
          <a:bodyPr/>
          <a:lstStyle/>
          <a:p>
            <a:pPr marL="0" indent="0" algn="just">
              <a:buNone/>
            </a:pPr>
            <a:r>
              <a:rPr lang="en-US" dirty="0"/>
              <a:t>            This School Management System is a simple yet functional console-based application that enables efficient management of student records. It allows users to perform key operations such as adding, viewing, updating, deleting, and searching student data stored in a CSV file. The system also supports data validation, sorting by grades, exporting records to a text file, and counting total students. Designed with modularity and file handling in mind, the application provides a user-friendly interface for school administrators, ensuring data accuracy and easy accessibility. This project serves as a practical solution for basic student data management and can be further enhanced with a graphical interface or database integration in the future.</a:t>
            </a:r>
            <a:endParaRPr lang="en-IN" dirty="0"/>
          </a:p>
        </p:txBody>
      </p:sp>
    </p:spTree>
    <p:extLst>
      <p:ext uri="{BB962C8B-B14F-4D97-AF65-F5344CB8AC3E}">
        <p14:creationId xmlns:p14="http://schemas.microsoft.com/office/powerpoint/2010/main" val="29972903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488FB-AD24-1E87-2616-3BF00DA3799F}"/>
              </a:ext>
            </a:extLst>
          </p:cNvPr>
          <p:cNvSpPr>
            <a:spLocks noGrp="1"/>
          </p:cNvSpPr>
          <p:nvPr>
            <p:ph type="title"/>
          </p:nvPr>
        </p:nvSpPr>
        <p:spPr>
          <a:xfrm>
            <a:off x="1331911" y="2552700"/>
            <a:ext cx="10018713" cy="1752599"/>
          </a:xfrm>
        </p:spPr>
        <p:txBody>
          <a:bodyPr>
            <a:normAutofit/>
          </a:bodyPr>
          <a:lstStyle/>
          <a:p>
            <a:r>
              <a:rPr lang="en-IN" sz="6600" dirty="0"/>
              <a:t>Thank you!!!!!</a:t>
            </a:r>
          </a:p>
        </p:txBody>
      </p:sp>
    </p:spTree>
    <p:extLst>
      <p:ext uri="{BB962C8B-B14F-4D97-AF65-F5344CB8AC3E}">
        <p14:creationId xmlns:p14="http://schemas.microsoft.com/office/powerpoint/2010/main" val="4229855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9A7EB-5504-19B7-0457-8BE54A351123}"/>
              </a:ext>
            </a:extLst>
          </p:cNvPr>
          <p:cNvSpPr>
            <a:spLocks noGrp="1"/>
          </p:cNvSpPr>
          <p:nvPr>
            <p:ph type="title"/>
          </p:nvPr>
        </p:nvSpPr>
        <p:spPr>
          <a:xfrm>
            <a:off x="505354" y="1786467"/>
            <a:ext cx="11181291" cy="3403600"/>
          </a:xfrm>
        </p:spPr>
        <p:txBody>
          <a:bodyPr>
            <a:normAutofit/>
          </a:bodyPr>
          <a:lstStyle/>
          <a:p>
            <a:r>
              <a:rPr lang="en-IN" b="1" i="1" dirty="0"/>
              <a:t>SCHOOL</a:t>
            </a:r>
            <a:br>
              <a:rPr lang="en-IN" b="1" i="1" dirty="0"/>
            </a:br>
            <a:r>
              <a:rPr lang="en-IN" b="1" i="1" dirty="0"/>
              <a:t>MANAGEMENT</a:t>
            </a:r>
            <a:br>
              <a:rPr lang="en-IN" b="1" i="1" dirty="0"/>
            </a:br>
            <a:r>
              <a:rPr lang="en-IN" b="1" i="1" dirty="0"/>
              <a:t>SYSTEM</a:t>
            </a:r>
            <a:br>
              <a:rPr lang="en-IN" b="1" i="1" dirty="0"/>
            </a:br>
            <a:r>
              <a:rPr lang="en-IN" b="1" i="1" dirty="0"/>
              <a:t>USING PYTHON</a:t>
            </a:r>
          </a:p>
        </p:txBody>
      </p:sp>
    </p:spTree>
    <p:extLst>
      <p:ext uri="{BB962C8B-B14F-4D97-AF65-F5344CB8AC3E}">
        <p14:creationId xmlns:p14="http://schemas.microsoft.com/office/powerpoint/2010/main" val="1230019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EF69F-D8B2-7D8A-2048-5C34A8E2053C}"/>
              </a:ext>
            </a:extLst>
          </p:cNvPr>
          <p:cNvSpPr>
            <a:spLocks noGrp="1"/>
          </p:cNvSpPr>
          <p:nvPr>
            <p:ph type="title"/>
          </p:nvPr>
        </p:nvSpPr>
        <p:spPr>
          <a:xfrm>
            <a:off x="-626534" y="762000"/>
            <a:ext cx="7972424" cy="1024466"/>
          </a:xfrm>
        </p:spPr>
        <p:txBody>
          <a:bodyPr/>
          <a:lstStyle/>
          <a:p>
            <a:r>
              <a:rPr lang="en-IN" u="sng" dirty="0"/>
              <a:t>INTRODUCTION</a:t>
            </a:r>
          </a:p>
        </p:txBody>
      </p:sp>
      <p:sp>
        <p:nvSpPr>
          <p:cNvPr id="3" name="Content Placeholder 2">
            <a:extLst>
              <a:ext uri="{FF2B5EF4-FFF2-40B4-BE49-F238E27FC236}">
                <a16:creationId xmlns:a16="http://schemas.microsoft.com/office/drawing/2014/main" id="{BFD5B8C4-1B66-28AB-294A-503C9FC5F130}"/>
              </a:ext>
            </a:extLst>
          </p:cNvPr>
          <p:cNvSpPr>
            <a:spLocks noGrp="1"/>
          </p:cNvSpPr>
          <p:nvPr>
            <p:ph idx="1"/>
          </p:nvPr>
        </p:nvSpPr>
        <p:spPr>
          <a:xfrm>
            <a:off x="1475844" y="1650999"/>
            <a:ext cx="10018713" cy="4385733"/>
          </a:xfrm>
        </p:spPr>
        <p:txBody>
          <a:bodyPr/>
          <a:lstStyle/>
          <a:p>
            <a:pPr marL="0" indent="0" algn="just">
              <a:buNone/>
            </a:pPr>
            <a:r>
              <a:rPr lang="en-US" dirty="0"/>
              <a:t>This Python program is a </a:t>
            </a:r>
            <a:r>
              <a:rPr lang="en-US" b="1" dirty="0"/>
              <a:t>console-based School Management System</a:t>
            </a:r>
            <a:r>
              <a:rPr lang="en-US" dirty="0"/>
              <a:t> designed to help manage student records efficiently using CSV file storage. It provides functionality to </a:t>
            </a:r>
            <a:r>
              <a:rPr lang="en-US" b="1" dirty="0"/>
              <a:t>add, view, update, delete, search, sort, and count student data</a:t>
            </a:r>
            <a:r>
              <a:rPr lang="en-US" dirty="0"/>
              <a:t>, along with the ability to export records to a text file. The system captures details such as student ID, name, age, grade, address, phone number, email, and guardian's name. It includes basic validation for age and grade to ensure data integrity. Designed for simplicity and ease of use, this application is ideal for small educational institutions or individual record-keeping purposes.</a:t>
            </a:r>
            <a:endParaRPr lang="en-IN" dirty="0"/>
          </a:p>
        </p:txBody>
      </p:sp>
    </p:spTree>
    <p:extLst>
      <p:ext uri="{BB962C8B-B14F-4D97-AF65-F5344CB8AC3E}">
        <p14:creationId xmlns:p14="http://schemas.microsoft.com/office/powerpoint/2010/main" val="2249129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569B1-A3E8-1C9B-1D97-A894E4DCFE10}"/>
              </a:ext>
            </a:extLst>
          </p:cNvPr>
          <p:cNvSpPr>
            <a:spLocks noGrp="1"/>
          </p:cNvSpPr>
          <p:nvPr>
            <p:ph type="title"/>
          </p:nvPr>
        </p:nvSpPr>
        <p:spPr>
          <a:xfrm>
            <a:off x="-2000328" y="362504"/>
            <a:ext cx="10018713" cy="1752599"/>
          </a:xfrm>
        </p:spPr>
        <p:txBody>
          <a:bodyPr/>
          <a:lstStyle/>
          <a:p>
            <a:r>
              <a:rPr lang="en-IN" u="sng" dirty="0"/>
              <a:t>FEATURES</a:t>
            </a:r>
          </a:p>
        </p:txBody>
      </p:sp>
      <p:sp>
        <p:nvSpPr>
          <p:cNvPr id="4" name="Rectangle 1">
            <a:extLst>
              <a:ext uri="{FF2B5EF4-FFF2-40B4-BE49-F238E27FC236}">
                <a16:creationId xmlns:a16="http://schemas.microsoft.com/office/drawing/2014/main" id="{AB09FD30-28A1-395D-FABD-9CA745C1374B}"/>
              </a:ext>
            </a:extLst>
          </p:cNvPr>
          <p:cNvSpPr>
            <a:spLocks noGrp="1" noChangeArrowheads="1"/>
          </p:cNvSpPr>
          <p:nvPr>
            <p:ph idx="1"/>
          </p:nvPr>
        </p:nvSpPr>
        <p:spPr bwMode="auto">
          <a:xfrm>
            <a:off x="1558834" y="2115103"/>
            <a:ext cx="10972801"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Here are the </a:t>
            </a:r>
            <a:r>
              <a:rPr kumimoji="0" lang="en-US" altLang="en-US" sz="1800" b="1" i="0" u="none" strike="noStrike" cap="none" normalizeH="0" baseline="0" dirty="0">
                <a:ln>
                  <a:noFill/>
                </a:ln>
                <a:solidFill>
                  <a:schemeClr val="tx1"/>
                </a:solidFill>
                <a:effectLst/>
                <a:latin typeface="Arial" panose="020B0604020202020204" pitchFamily="34" charset="0"/>
              </a:rPr>
              <a:t>features</a:t>
            </a:r>
            <a:r>
              <a:rPr kumimoji="0" lang="en-US" altLang="en-US" sz="1800" b="0" i="0" u="none" strike="noStrike" cap="none" normalizeH="0" baseline="0" dirty="0">
                <a:ln>
                  <a:noFill/>
                </a:ln>
                <a:solidFill>
                  <a:schemeClr val="tx1"/>
                </a:solidFill>
                <a:effectLst/>
                <a:latin typeface="Arial" panose="020B0604020202020204" pitchFamily="34" charset="0"/>
              </a:rPr>
              <a:t> of your School Management System code,</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Add Student</a:t>
            </a:r>
            <a:r>
              <a:rPr kumimoji="0" lang="en-US" altLang="en-US" sz="1800" b="0" i="0" u="none" strike="noStrike" cap="none" normalizeH="0" baseline="0" dirty="0">
                <a:ln>
                  <a:noFill/>
                </a:ln>
                <a:solidFill>
                  <a:schemeClr val="tx1"/>
                </a:solidFill>
                <a:effectLst/>
                <a:latin typeface="Arial" panose="020B0604020202020204" pitchFamily="34" charset="0"/>
              </a:rPr>
              <a:t>  –  Allows adding new student records with input validation for age and grade.</a:t>
            </a: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tx1"/>
                </a:solidFill>
                <a:effectLst/>
                <a:latin typeface="Arial" panose="020B0604020202020204" pitchFamily="34" charset="0"/>
              </a:rPr>
              <a:t>View Students </a:t>
            </a:r>
            <a:r>
              <a:rPr kumimoji="0" lang="en-US" altLang="en-US" sz="1800" b="0" i="0" u="none" strike="noStrike" cap="none" normalizeH="0" baseline="0" dirty="0">
                <a:ln>
                  <a:noFill/>
                </a:ln>
                <a:solidFill>
                  <a:schemeClr val="tx1"/>
                </a:solidFill>
                <a:effectLst/>
                <a:latin typeface="Arial" panose="020B0604020202020204" pitchFamily="34" charset="0"/>
              </a:rPr>
              <a:t> –  Displays all student records stored in the CSV file.</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Arial" panose="020B0604020202020204" pitchFamily="34" charset="0"/>
              </a:rPr>
              <a:t>Delete Student</a:t>
            </a:r>
            <a:r>
              <a:rPr kumimoji="0" lang="en-US" altLang="en-US" sz="1800" b="0" i="0" u="none" strike="noStrike" cap="none" normalizeH="0" baseline="0" dirty="0">
                <a:ln>
                  <a:noFill/>
                </a:ln>
                <a:solidFill>
                  <a:schemeClr val="tx1"/>
                </a:solidFill>
                <a:effectLst/>
                <a:latin typeface="Arial" panose="020B0604020202020204" pitchFamily="34" charset="0"/>
              </a:rPr>
              <a:t>  –  Removes a student record based on the provided student ID.</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chemeClr val="tx1"/>
                </a:solidFill>
                <a:effectLst/>
                <a:latin typeface="Arial" panose="020B0604020202020204" pitchFamily="34" charset="0"/>
              </a:rPr>
              <a:t>Update Student </a:t>
            </a:r>
            <a:r>
              <a:rPr kumimoji="0" lang="en-US" altLang="en-US" sz="1800" b="0" i="0" u="none" strike="noStrike" cap="none" normalizeH="0" baseline="0" dirty="0">
                <a:ln>
                  <a:noFill/>
                </a:ln>
                <a:solidFill>
                  <a:schemeClr val="tx1"/>
                </a:solidFill>
                <a:effectLst/>
                <a:latin typeface="Arial" panose="020B0604020202020204" pitchFamily="34" charset="0"/>
              </a:rPr>
              <a:t> –  Enables updating specific details of a student using their ID.</a:t>
            </a:r>
          </a:p>
          <a:p>
            <a:pPr marL="0" marR="0" lvl="0" indent="0" algn="just"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chemeClr val="tx1"/>
                </a:solidFill>
                <a:effectLst/>
                <a:latin typeface="Arial" panose="020B0604020202020204" pitchFamily="34" charset="0"/>
              </a:rPr>
              <a:t>Search Student</a:t>
            </a:r>
            <a:r>
              <a:rPr kumimoji="0" lang="en-US" altLang="en-US" sz="1800" b="0" i="0" u="none" strike="noStrike" cap="none" normalizeH="0" baseline="0" dirty="0">
                <a:ln>
                  <a:noFill/>
                </a:ln>
                <a:solidFill>
                  <a:schemeClr val="tx1"/>
                </a:solidFill>
                <a:effectLst/>
                <a:latin typeface="Arial" panose="020B0604020202020204" pitchFamily="34" charset="0"/>
              </a:rPr>
              <a:t>  –  Searches for a student by name or ID and displays matching results.</a:t>
            </a:r>
          </a:p>
          <a:p>
            <a:pPr marL="0" marR="0" lvl="0" indent="0" algn="just" defTabSz="914400" rtl="0" eaLnBrk="0" fontAlgn="base" latinLnBrk="0" hangingPunct="0">
              <a:lnSpc>
                <a:spcPct val="100000"/>
              </a:lnSpc>
              <a:spcBef>
                <a:spcPct val="0"/>
              </a:spcBef>
              <a:spcAft>
                <a:spcPct val="0"/>
              </a:spcAft>
              <a:buClrTx/>
              <a:buSzTx/>
              <a:buFontTx/>
              <a:buAutoNum type="arabicPeriod" startAt="6"/>
              <a:tabLst/>
            </a:pPr>
            <a:r>
              <a:rPr kumimoji="0" lang="en-US" altLang="en-US" sz="1800" b="1" i="0" u="none" strike="noStrike" cap="none" normalizeH="0" baseline="0" dirty="0">
                <a:ln>
                  <a:noFill/>
                </a:ln>
                <a:solidFill>
                  <a:schemeClr val="tx1"/>
                </a:solidFill>
                <a:effectLst/>
                <a:latin typeface="Arial" panose="020B0604020202020204" pitchFamily="34" charset="0"/>
              </a:rPr>
              <a:t>Sort Students by Grade</a:t>
            </a:r>
            <a:r>
              <a:rPr kumimoji="0" lang="en-US" altLang="en-US" sz="1800" b="0" i="0" u="none" strike="noStrike" cap="none" normalizeH="0" baseline="0" dirty="0">
                <a:ln>
                  <a:noFill/>
                </a:ln>
                <a:solidFill>
                  <a:schemeClr val="tx1"/>
                </a:solidFill>
                <a:effectLst/>
                <a:latin typeface="Arial" panose="020B0604020202020204" pitchFamily="34" charset="0"/>
              </a:rPr>
              <a:t>  –  Sorts and displays students in order of their grade.</a:t>
            </a:r>
          </a:p>
          <a:p>
            <a:pPr marL="0" marR="0" lvl="0" indent="0" algn="just" defTabSz="914400" rtl="0" eaLnBrk="0" fontAlgn="base" latinLnBrk="0" hangingPunct="0">
              <a:lnSpc>
                <a:spcPct val="100000"/>
              </a:lnSpc>
              <a:spcBef>
                <a:spcPct val="0"/>
              </a:spcBef>
              <a:spcAft>
                <a:spcPct val="0"/>
              </a:spcAft>
              <a:buClrTx/>
              <a:buSzTx/>
              <a:buFontTx/>
              <a:buAutoNum type="arabicPeriod" startAt="7"/>
              <a:tabLst/>
            </a:pPr>
            <a:r>
              <a:rPr kumimoji="0" lang="en-US" altLang="en-US" sz="1800" b="1" i="0" u="none" strike="noStrike" cap="none" normalizeH="0" baseline="0" dirty="0">
                <a:ln>
                  <a:noFill/>
                </a:ln>
                <a:solidFill>
                  <a:schemeClr val="tx1"/>
                </a:solidFill>
                <a:effectLst/>
                <a:latin typeface="Arial" panose="020B0604020202020204" pitchFamily="34" charset="0"/>
              </a:rPr>
              <a:t>Export to Text File </a:t>
            </a:r>
            <a:r>
              <a:rPr kumimoji="0" lang="en-US" altLang="en-US" sz="1800" b="0" i="0" u="none" strike="noStrike" cap="none" normalizeH="0" baseline="0" dirty="0">
                <a:ln>
                  <a:noFill/>
                </a:ln>
                <a:solidFill>
                  <a:schemeClr val="tx1"/>
                </a:solidFill>
                <a:effectLst/>
                <a:latin typeface="Arial" panose="020B0604020202020204" pitchFamily="34" charset="0"/>
              </a:rPr>
              <a:t> –  Exports all student records into a readable </a:t>
            </a:r>
            <a:r>
              <a:rPr kumimoji="0" lang="en-US" altLang="en-US" sz="1800" b="0" i="0" u="none" strike="noStrike" cap="none" normalizeH="0" baseline="0" dirty="0">
                <a:ln>
                  <a:noFill/>
                </a:ln>
                <a:solidFill>
                  <a:schemeClr val="tx1"/>
                </a:solidFill>
                <a:effectLst/>
                <a:latin typeface="Arial Unicode MS"/>
              </a:rPr>
              <a:t>.txt</a:t>
            </a:r>
            <a:r>
              <a:rPr kumimoji="0" lang="en-US" altLang="en-US" sz="1800" b="0" i="0" u="none" strike="noStrike" cap="none" normalizeH="0" baseline="0" dirty="0">
                <a:ln>
                  <a:noFill/>
                </a:ln>
                <a:solidFill>
                  <a:schemeClr val="tx1"/>
                </a:solidFill>
                <a:effectLst/>
              </a:rPr>
              <a:t> file.</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startAt="8"/>
              <a:tabLst/>
            </a:pPr>
            <a:r>
              <a:rPr kumimoji="0" lang="en-US" altLang="en-US" sz="1800" b="1" i="0" u="none" strike="noStrike" cap="none" normalizeH="0" baseline="0" dirty="0">
                <a:ln>
                  <a:noFill/>
                </a:ln>
                <a:solidFill>
                  <a:schemeClr val="tx1"/>
                </a:solidFill>
                <a:effectLst/>
                <a:latin typeface="Arial" panose="020B0604020202020204" pitchFamily="34" charset="0"/>
              </a:rPr>
              <a:t>Student Count </a:t>
            </a:r>
            <a:r>
              <a:rPr kumimoji="0" lang="en-US" altLang="en-US" sz="1800" b="0" i="0" u="none" strike="noStrike" cap="none" normalizeH="0" baseline="0" dirty="0">
                <a:ln>
                  <a:noFill/>
                </a:ln>
                <a:solidFill>
                  <a:schemeClr val="tx1"/>
                </a:solidFill>
                <a:effectLst/>
                <a:latin typeface="Arial" panose="020B0604020202020204" pitchFamily="34" charset="0"/>
              </a:rPr>
              <a:t> –  Displays the total number of student records in the system.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432117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58CD28-BEDF-475A-FB7D-68E21E86DA0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71527" y="245956"/>
            <a:ext cx="4125806" cy="6188709"/>
          </a:xfrm>
          <a:prstGeom prst="rect">
            <a:avLst/>
          </a:prstGeom>
          <a:noFill/>
          <a:ln>
            <a:noFill/>
          </a:ln>
        </p:spPr>
      </p:pic>
      <p:sp>
        <p:nvSpPr>
          <p:cNvPr id="4" name="TextBox 3">
            <a:extLst>
              <a:ext uri="{FF2B5EF4-FFF2-40B4-BE49-F238E27FC236}">
                <a16:creationId xmlns:a16="http://schemas.microsoft.com/office/drawing/2014/main" id="{4A72B4C6-9F7E-3FDC-D0A4-E170340717ED}"/>
              </a:ext>
            </a:extLst>
          </p:cNvPr>
          <p:cNvSpPr txBox="1"/>
          <p:nvPr/>
        </p:nvSpPr>
        <p:spPr>
          <a:xfrm>
            <a:off x="1405467" y="768957"/>
            <a:ext cx="2404533" cy="1122871"/>
          </a:xfrm>
          <a:prstGeom prst="rect">
            <a:avLst/>
          </a:prstGeom>
          <a:noFill/>
        </p:spPr>
        <p:txBody>
          <a:bodyPr wrap="square">
            <a:spAutoFit/>
          </a:bodyPr>
          <a:lstStyle/>
          <a:p>
            <a:pPr algn="ctr">
              <a:lnSpc>
                <a:spcPct val="107000"/>
              </a:lnSpc>
              <a:spcAft>
                <a:spcPts val="800"/>
              </a:spcAft>
              <a:buNone/>
            </a:pPr>
            <a:r>
              <a:rPr lang="en-GB" sz="3200" u="sng" dirty="0">
                <a:effectLst/>
                <a:latin typeface="Calibri" panose="020F0502020204030204" pitchFamily="34" charset="0"/>
                <a:ea typeface="Calibri" panose="020F0502020204030204" pitchFamily="34" charset="0"/>
                <a:cs typeface="Arial" panose="020B0604020202020204" pitchFamily="34" charset="0"/>
              </a:rPr>
              <a:t>Activity Diagram</a:t>
            </a:r>
            <a:endParaRPr lang="en-IN" sz="32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08344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hatGPT Image Apr 8, 2025, 07_52_11 PM">
            <a:extLst>
              <a:ext uri="{FF2B5EF4-FFF2-40B4-BE49-F238E27FC236}">
                <a16:creationId xmlns:a16="http://schemas.microsoft.com/office/drawing/2014/main" id="{5ACE6D04-9787-4B8B-6BC3-8DAF06F2E1D8}"/>
              </a:ext>
            </a:extLst>
          </p:cNvPr>
          <p:cNvPicPr>
            <a:picLocks noChangeAspect="1"/>
          </p:cNvPicPr>
          <p:nvPr/>
        </p:nvPicPr>
        <p:blipFill>
          <a:blip r:embed="rId2"/>
          <a:stretch>
            <a:fillRect/>
          </a:stretch>
        </p:blipFill>
        <p:spPr>
          <a:xfrm>
            <a:off x="4294503" y="185577"/>
            <a:ext cx="4324563" cy="6486845"/>
          </a:xfrm>
          <a:prstGeom prst="rect">
            <a:avLst/>
          </a:prstGeom>
        </p:spPr>
      </p:pic>
      <p:sp>
        <p:nvSpPr>
          <p:cNvPr id="4" name="TextBox 3">
            <a:extLst>
              <a:ext uri="{FF2B5EF4-FFF2-40B4-BE49-F238E27FC236}">
                <a16:creationId xmlns:a16="http://schemas.microsoft.com/office/drawing/2014/main" id="{2F70076A-277E-4704-6860-3F5EE4D6FCB1}"/>
              </a:ext>
            </a:extLst>
          </p:cNvPr>
          <p:cNvSpPr txBox="1"/>
          <p:nvPr/>
        </p:nvSpPr>
        <p:spPr>
          <a:xfrm>
            <a:off x="1354666" y="946757"/>
            <a:ext cx="3048000" cy="993926"/>
          </a:xfrm>
          <a:prstGeom prst="rect">
            <a:avLst/>
          </a:prstGeom>
          <a:noFill/>
        </p:spPr>
        <p:txBody>
          <a:bodyPr wrap="square">
            <a:spAutoFit/>
          </a:bodyPr>
          <a:lstStyle/>
          <a:p>
            <a:pPr algn="ctr">
              <a:lnSpc>
                <a:spcPct val="107000"/>
              </a:lnSpc>
              <a:spcAft>
                <a:spcPts val="800"/>
              </a:spcAft>
              <a:buNone/>
            </a:pPr>
            <a:r>
              <a:rPr lang="en-IN" sz="2800" u="sng" dirty="0">
                <a:effectLst/>
                <a:latin typeface="Calibri" panose="020F0502020204030204" pitchFamily="34" charset="0"/>
                <a:ea typeface="Calibri" panose="020F0502020204030204" pitchFamily="34" charset="0"/>
                <a:cs typeface="Arial" panose="020B0604020202020204" pitchFamily="34" charset="0"/>
              </a:rPr>
              <a:t>Diagram [FLOWCHAT]</a:t>
            </a:r>
            <a:endParaRPr lang="en-IN" sz="2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0079389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4E53-3CBE-25CB-DAE0-20FC3FE881CA}"/>
              </a:ext>
            </a:extLst>
          </p:cNvPr>
          <p:cNvSpPr>
            <a:spLocks noGrp="1"/>
          </p:cNvSpPr>
          <p:nvPr>
            <p:ph type="title"/>
          </p:nvPr>
        </p:nvSpPr>
        <p:spPr>
          <a:xfrm>
            <a:off x="1484311" y="245534"/>
            <a:ext cx="10018713" cy="2192866"/>
          </a:xfrm>
        </p:spPr>
        <p:txBody>
          <a:bodyPr/>
          <a:lstStyle/>
          <a:p>
            <a:r>
              <a:rPr lang="en-IN" u="sng" dirty="0"/>
              <a:t>MAIN MENU</a:t>
            </a:r>
          </a:p>
        </p:txBody>
      </p:sp>
      <p:pic>
        <p:nvPicPr>
          <p:cNvPr id="5" name="Content Placeholder 4">
            <a:extLst>
              <a:ext uri="{FF2B5EF4-FFF2-40B4-BE49-F238E27FC236}">
                <a16:creationId xmlns:a16="http://schemas.microsoft.com/office/drawing/2014/main" id="{8AB4A93E-2646-F12E-1CFE-DBD103BDE050}"/>
              </a:ext>
            </a:extLst>
          </p:cNvPr>
          <p:cNvPicPr>
            <a:picLocks noGrp="1" noChangeAspect="1"/>
          </p:cNvPicPr>
          <p:nvPr>
            <p:ph idx="1"/>
          </p:nvPr>
        </p:nvPicPr>
        <p:blipFill>
          <a:blip r:embed="rId2"/>
          <a:stretch>
            <a:fillRect/>
          </a:stretch>
        </p:blipFill>
        <p:spPr>
          <a:xfrm>
            <a:off x="3403600" y="2302933"/>
            <a:ext cx="6341533" cy="3488267"/>
          </a:xfrm>
          <a:prstGeom prst="rect">
            <a:avLst/>
          </a:prstGeom>
        </p:spPr>
      </p:pic>
    </p:spTree>
    <p:extLst>
      <p:ext uri="{BB962C8B-B14F-4D97-AF65-F5344CB8AC3E}">
        <p14:creationId xmlns:p14="http://schemas.microsoft.com/office/powerpoint/2010/main" val="2022895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34C2E5-3C7C-1ED6-6608-A7F9F2A478AD}"/>
              </a:ext>
            </a:extLst>
          </p:cNvPr>
          <p:cNvPicPr>
            <a:picLocks noChangeAspect="1"/>
          </p:cNvPicPr>
          <p:nvPr/>
        </p:nvPicPr>
        <p:blipFill>
          <a:blip r:embed="rId2"/>
          <a:stretch>
            <a:fillRect/>
          </a:stretch>
        </p:blipFill>
        <p:spPr>
          <a:xfrm>
            <a:off x="497728" y="245696"/>
            <a:ext cx="3685943" cy="6078904"/>
          </a:xfrm>
          <a:prstGeom prst="rect">
            <a:avLst/>
          </a:prstGeom>
        </p:spPr>
      </p:pic>
      <p:pic>
        <p:nvPicPr>
          <p:cNvPr id="5" name="Picture 4">
            <a:extLst>
              <a:ext uri="{FF2B5EF4-FFF2-40B4-BE49-F238E27FC236}">
                <a16:creationId xmlns:a16="http://schemas.microsoft.com/office/drawing/2014/main" id="{13C88779-FCA3-6BE3-41E9-77AEA0ACFAA4}"/>
              </a:ext>
            </a:extLst>
          </p:cNvPr>
          <p:cNvPicPr>
            <a:picLocks noChangeAspect="1"/>
          </p:cNvPicPr>
          <p:nvPr/>
        </p:nvPicPr>
        <p:blipFill>
          <a:blip r:embed="rId3"/>
          <a:stretch>
            <a:fillRect/>
          </a:stretch>
        </p:blipFill>
        <p:spPr>
          <a:xfrm>
            <a:off x="4549979" y="245696"/>
            <a:ext cx="3544153" cy="6078904"/>
          </a:xfrm>
          <a:prstGeom prst="rect">
            <a:avLst/>
          </a:prstGeom>
        </p:spPr>
      </p:pic>
      <p:pic>
        <p:nvPicPr>
          <p:cNvPr id="7" name="Picture 6">
            <a:extLst>
              <a:ext uri="{FF2B5EF4-FFF2-40B4-BE49-F238E27FC236}">
                <a16:creationId xmlns:a16="http://schemas.microsoft.com/office/drawing/2014/main" id="{9FB6470C-8AF7-1939-E7DA-2049BEE26CCC}"/>
              </a:ext>
            </a:extLst>
          </p:cNvPr>
          <p:cNvPicPr>
            <a:picLocks noChangeAspect="1"/>
          </p:cNvPicPr>
          <p:nvPr/>
        </p:nvPicPr>
        <p:blipFill>
          <a:blip r:embed="rId4"/>
          <a:stretch>
            <a:fillRect/>
          </a:stretch>
        </p:blipFill>
        <p:spPr>
          <a:xfrm>
            <a:off x="8463386" y="245696"/>
            <a:ext cx="3230886" cy="3606637"/>
          </a:xfrm>
          <a:prstGeom prst="rect">
            <a:avLst/>
          </a:prstGeom>
        </p:spPr>
      </p:pic>
    </p:spTree>
    <p:extLst>
      <p:ext uri="{BB962C8B-B14F-4D97-AF65-F5344CB8AC3E}">
        <p14:creationId xmlns:p14="http://schemas.microsoft.com/office/powerpoint/2010/main" val="2058859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B9BA-49CF-A7D0-9445-36C207D2AF8E}"/>
              </a:ext>
            </a:extLst>
          </p:cNvPr>
          <p:cNvSpPr>
            <a:spLocks noGrp="1"/>
          </p:cNvSpPr>
          <p:nvPr>
            <p:ph type="title"/>
          </p:nvPr>
        </p:nvSpPr>
        <p:spPr>
          <a:xfrm>
            <a:off x="-1809222" y="-338667"/>
            <a:ext cx="10018713" cy="2057399"/>
          </a:xfrm>
        </p:spPr>
        <p:txBody>
          <a:bodyPr/>
          <a:lstStyle/>
          <a:p>
            <a:r>
              <a:rPr lang="en-IN" u="sng" dirty="0"/>
              <a:t>OBJECTIVES</a:t>
            </a:r>
          </a:p>
        </p:txBody>
      </p:sp>
      <p:sp>
        <p:nvSpPr>
          <p:cNvPr id="3" name="Content Placeholder 2">
            <a:extLst>
              <a:ext uri="{FF2B5EF4-FFF2-40B4-BE49-F238E27FC236}">
                <a16:creationId xmlns:a16="http://schemas.microsoft.com/office/drawing/2014/main" id="{94EC5DD1-0EA6-66B4-8E92-ADC339934F4D}"/>
              </a:ext>
            </a:extLst>
          </p:cNvPr>
          <p:cNvSpPr>
            <a:spLocks noGrp="1"/>
          </p:cNvSpPr>
          <p:nvPr>
            <p:ph idx="1"/>
          </p:nvPr>
        </p:nvSpPr>
        <p:spPr>
          <a:xfrm>
            <a:off x="1545270" y="1140823"/>
            <a:ext cx="10018713" cy="5251268"/>
          </a:xfrm>
        </p:spPr>
        <p:txBody>
          <a:bodyPr>
            <a:normAutofit fontScale="77500" lnSpcReduction="20000"/>
          </a:bodyPr>
          <a:lstStyle/>
          <a:p>
            <a:pPr algn="just"/>
            <a:r>
              <a:rPr lang="en-US" b="1" dirty="0"/>
              <a:t>Student Data Management</a:t>
            </a:r>
            <a:r>
              <a:rPr lang="en-US" dirty="0"/>
              <a:t> – To efficiently manage student records including adding, updating, viewing, deleting, and searching.</a:t>
            </a:r>
          </a:p>
          <a:p>
            <a:pPr algn="just"/>
            <a:r>
              <a:rPr lang="en-US" b="1" dirty="0"/>
              <a:t>Persistent Storage</a:t>
            </a:r>
            <a:r>
              <a:rPr lang="en-US" dirty="0"/>
              <a:t> – To store all student data in a CSV file for long-term and reliable access.</a:t>
            </a:r>
          </a:p>
          <a:p>
            <a:pPr algn="just"/>
            <a:r>
              <a:rPr lang="en-US" b="1" dirty="0"/>
              <a:t>User-Friendly Interface</a:t>
            </a:r>
            <a:r>
              <a:rPr lang="en-US" dirty="0"/>
              <a:t> – To provide a simple, menu-driven command-line interface for interacting with the system.</a:t>
            </a:r>
          </a:p>
          <a:p>
            <a:pPr algn="just"/>
            <a:r>
              <a:rPr lang="en-US" b="1" dirty="0"/>
              <a:t>Data Validation</a:t>
            </a:r>
            <a:r>
              <a:rPr lang="en-US" dirty="0"/>
              <a:t> – To ensure integrity by validating age and grade inputs before storing student data.</a:t>
            </a:r>
          </a:p>
          <a:p>
            <a:pPr algn="just"/>
            <a:r>
              <a:rPr lang="en-US" b="1" dirty="0"/>
              <a:t>Data Sorting and Organization</a:t>
            </a:r>
            <a:r>
              <a:rPr lang="en-US" dirty="0"/>
              <a:t> – To allow sorting of student records by grade for better academic insights.</a:t>
            </a:r>
          </a:p>
          <a:p>
            <a:pPr algn="just"/>
            <a:r>
              <a:rPr lang="en-US" b="1" dirty="0"/>
              <a:t>Data Export</a:t>
            </a:r>
            <a:r>
              <a:rPr lang="en-US" dirty="0"/>
              <a:t> – To provide an option to export student data into a readable text file for reporting or printing.</a:t>
            </a:r>
          </a:p>
          <a:p>
            <a:pPr algn="just"/>
            <a:r>
              <a:rPr lang="en-US" b="1" dirty="0"/>
              <a:t>Scalability and Maintenance</a:t>
            </a:r>
            <a:r>
              <a:rPr lang="en-US" dirty="0"/>
              <a:t> – To structure the code in a modular and maintainable way for future enhancements.</a:t>
            </a:r>
          </a:p>
          <a:p>
            <a:pPr algn="just"/>
            <a:r>
              <a:rPr lang="en-US" b="1" dirty="0"/>
              <a:t>Quick Student Lookup</a:t>
            </a:r>
            <a:r>
              <a:rPr lang="en-US" dirty="0"/>
              <a:t> – To support fast and flexible searching of student records using ID or name.</a:t>
            </a:r>
          </a:p>
          <a:p>
            <a:pPr algn="just"/>
            <a:r>
              <a:rPr lang="en-US" b="1" dirty="0"/>
              <a:t>Summary Information</a:t>
            </a:r>
            <a:r>
              <a:rPr lang="en-US" dirty="0"/>
              <a:t> – To display the total number of students as a quick statistical overview..</a:t>
            </a:r>
          </a:p>
        </p:txBody>
      </p:sp>
    </p:spTree>
    <p:extLst>
      <p:ext uri="{BB962C8B-B14F-4D97-AF65-F5344CB8AC3E}">
        <p14:creationId xmlns:p14="http://schemas.microsoft.com/office/powerpoint/2010/main" val="22495158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Parallax</Template>
  <TotalTime>129</TotalTime>
  <Words>587</Words>
  <Application>Microsoft Office PowerPoint</Application>
  <PresentationFormat>Widescreen</PresentationFormat>
  <Paragraphs>37</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 Unicode MS</vt:lpstr>
      <vt:lpstr>Arial</vt:lpstr>
      <vt:lpstr>Calibri</vt:lpstr>
      <vt:lpstr>Corbel</vt:lpstr>
      <vt:lpstr>Parallax</vt:lpstr>
      <vt:lpstr>MINI - PROJECT</vt:lpstr>
      <vt:lpstr>SCHOOL MANAGEMENT SYSTEM USING PYTHON</vt:lpstr>
      <vt:lpstr>INTRODUCTION</vt:lpstr>
      <vt:lpstr>FEATURES</vt:lpstr>
      <vt:lpstr>PowerPoint Presentation</vt:lpstr>
      <vt:lpstr>PowerPoint Presentation</vt:lpstr>
      <vt:lpstr>MAIN MENU</vt:lpstr>
      <vt:lpstr>PowerPoint Presentation</vt:lpstr>
      <vt:lpstr>OBJECTIVES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Kavya Bhuva</dc:creator>
  <cp:lastModifiedBy>Kavya Bhuva</cp:lastModifiedBy>
  <cp:revision>9</cp:revision>
  <dcterms:created xsi:type="dcterms:W3CDTF">2025-08-20T05:11:24Z</dcterms:created>
  <dcterms:modified xsi:type="dcterms:W3CDTF">2025-09-02T08:21:13Z</dcterms:modified>
</cp:coreProperties>
</file>

<file path=docProps/thumbnail.jpeg>
</file>